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1" r:id="rId4"/>
    <p:sldId id="257" r:id="rId5"/>
    <p:sldId id="258" r:id="rId6"/>
    <p:sldId id="281" r:id="rId7"/>
    <p:sldId id="283" r:id="rId8"/>
    <p:sldId id="284" r:id="rId9"/>
    <p:sldId id="266" r:id="rId10"/>
    <p:sldId id="304" r:id="rId11"/>
    <p:sldId id="267" r:id="rId12"/>
    <p:sldId id="285" r:id="rId13"/>
    <p:sldId id="286" r:id="rId14"/>
    <p:sldId id="268" r:id="rId15"/>
    <p:sldId id="290" r:id="rId16"/>
    <p:sldId id="291" r:id="rId17"/>
    <p:sldId id="287" r:id="rId18"/>
    <p:sldId id="288" r:id="rId19"/>
    <p:sldId id="289" r:id="rId20"/>
    <p:sldId id="282" r:id="rId21"/>
    <p:sldId id="279" r:id="rId22"/>
    <p:sldId id="29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3" r:id="rId31"/>
    <p:sldId id="305" r:id="rId32"/>
    <p:sldId id="306" r:id="rId33"/>
    <p:sldId id="265" r:id="rId34"/>
    <p:sldId id="300" r:id="rId35"/>
    <p:sldId id="301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1" autoAdjust="0"/>
    <p:restoredTop sz="94609" autoAdjust="0"/>
  </p:normalViewPr>
  <p:slideViewPr>
    <p:cSldViewPr>
      <p:cViewPr varScale="1">
        <p:scale>
          <a:sx n="103" d="100"/>
          <a:sy n="103" d="100"/>
        </p:scale>
        <p:origin x="-49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E578F-B8CE-458E-98C7-91F6A87C9DD8}" type="datetimeFigureOut">
              <a:rPr lang="en-US" smtClean="0"/>
              <a:pPr/>
              <a:t>1/27/2015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F0223-A963-42E2-9AD6-E89F3C02D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340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F0223-A963-42E2-9AD6-E89F3C02DC2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474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0"/>
          </a:blip>
          <a:srcRect/>
          <a:stretch>
            <a:fillRect/>
          </a:stretch>
        </p:blipFill>
        <p:spPr bwMode="auto">
          <a:xfrm>
            <a:off x="0" y="0"/>
            <a:ext cx="936739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B05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15962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1/27/2015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smtClean="0"/>
              <a:t>Proprietary</a:t>
            </a:r>
          </a:p>
          <a:p>
            <a:r>
              <a:rPr lang="en-US" sz="900" dirty="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2015 – Iron Patriots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1/25/2015    </a:t>
            </a:r>
            <a:fld id="{2BB98BAE-8F87-44CD-A2A1-A803061375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smtClean="0"/>
              <a:t>Proprietary</a:t>
            </a:r>
          </a:p>
          <a:p>
            <a:r>
              <a:rPr lang="en-US" sz="900" smtClean="0"/>
              <a:t>“Not for disclosure outside of Iron Patriots – Team 4131”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596390"/>
            <a:ext cx="17427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rgbClr val="0070C0"/>
                </a:solidFill>
              </a:rPr>
              <a:t>Copyright 2015 – Iron Patriots</a:t>
            </a:r>
            <a:endParaRPr lang="en-US" sz="1000" i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362200" y="6419418"/>
            <a:ext cx="4572000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0070C0"/>
                </a:solidFill>
              </a:rPr>
              <a:t>Proprietary</a:t>
            </a:r>
          </a:p>
          <a:p>
            <a:pPr algn="ctr"/>
            <a:r>
              <a:rPr lang="en-US" sz="1000" b="1" i="1" dirty="0" smtClean="0">
                <a:solidFill>
                  <a:srgbClr val="0070C0"/>
                </a:solidFill>
              </a:rPr>
              <a:t>“Not for disclosure outside of Iron Patriots – Team 4131”</a:t>
            </a:r>
            <a:endParaRPr lang="en-US" sz="1000" b="1" i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037607" y="6596390"/>
            <a:ext cx="11063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b="1" dirty="0" smtClean="0">
                <a:solidFill>
                  <a:srgbClr val="00B050"/>
                </a:solidFill>
              </a:rPr>
              <a:t>1/27/2015    </a:t>
            </a:r>
            <a:fld id="{2BB98BAE-8F87-44CD-A2A1-A803061375E8}" type="slidenum">
              <a:rPr lang="en-US" sz="1100" b="1" smtClean="0">
                <a:solidFill>
                  <a:srgbClr val="00B050"/>
                </a:solidFill>
              </a:rPr>
              <a:pPr algn="r"/>
              <a:t>‹#›</a:t>
            </a:fld>
            <a:endParaRPr lang="en-US" sz="1100" b="1" dirty="0">
              <a:solidFill>
                <a:srgbClr val="00B050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2053996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i="1" dirty="0" smtClean="0"/>
              <a:t>IRON PATRIOTS (4131)</a:t>
            </a:r>
            <a:endParaRPr lang="en-US" sz="40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2015 Recycle Rush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Critical Design Review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6 pm Liberty, Room 6105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1/27/2015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35708"/>
            <a:ext cx="1437857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utodesk Inventor Professional 2015 - EDUCATIONAL INSTITUTION VERSIO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65" t="13738" r="32749"/>
          <a:stretch/>
        </p:blipFill>
        <p:spPr>
          <a:xfrm>
            <a:off x="3352800" y="535708"/>
            <a:ext cx="1145309" cy="5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45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Conveyor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Alex Chapman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Conveyor Assembly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5600" y="4495800"/>
            <a:ext cx="6079479" cy="1600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1524000"/>
            <a:ext cx="4191000" cy="2790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4400" y="1523999"/>
            <a:ext cx="3962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Chain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#25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Flanges for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21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lhssvr02\Homedirs\Robotics Club\CAD Model 2015\CDR prep\Conveyor\Conveyor Pic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7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01000" y="0"/>
            <a:ext cx="1371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43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204341"/>
            <a:ext cx="796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Control System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Austin </a:t>
            </a:r>
            <a:r>
              <a:rPr lang="en-US" dirty="0" err="1" smtClean="0">
                <a:solidFill>
                  <a:srgbClr val="00B050"/>
                </a:solidFill>
              </a:rPr>
              <a:t>Whiteley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Electronics</a:t>
            </a:r>
            <a:endParaRPr lang="en-US" sz="32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2419979"/>
              </p:ext>
            </p:extLst>
          </p:nvPr>
        </p:nvGraphicFramePr>
        <p:xfrm>
          <a:off x="533401" y="1752600"/>
          <a:ext cx="4876799" cy="40538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374203"/>
                <a:gridCol w="1406591"/>
                <a:gridCol w="888373"/>
                <a:gridCol w="1207632"/>
              </a:tblGrid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Motors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Motor Controls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Relays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Amp Breaker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Drivetrain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Drivetrain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Drivetrain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Drivetrain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Arm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Pivot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Collector Pivot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Elevator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Conveyor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Conveyor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263219"/>
              </p:ext>
            </p:extLst>
          </p:nvPr>
        </p:nvGraphicFramePr>
        <p:xfrm>
          <a:off x="6172200" y="1752600"/>
          <a:ext cx="1676400" cy="100965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78800"/>
                <a:gridCol w="897600"/>
              </a:tblGrid>
              <a:tr h="2019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Pistons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Solenoids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19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claw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19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claw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19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elevator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019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elevator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943600" y="1219200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cs typeface="Times New Roman" panose="02020603050405020304" pitchFamily="18" charset="0"/>
              </a:rPr>
              <a:t>Pneumatics</a:t>
            </a:r>
          </a:p>
        </p:txBody>
      </p:sp>
    </p:spTree>
    <p:extLst>
      <p:ext uri="{BB962C8B-B14F-4D97-AF65-F5344CB8AC3E}">
        <p14:creationId xmlns:p14="http://schemas.microsoft.com/office/powerpoint/2010/main" xmlns="" val="37922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2" y="53340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Position On the 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" y="2362200"/>
            <a:ext cx="2655810" cy="35798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0200" y="1012037"/>
            <a:ext cx="3419995" cy="53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1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Arms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Alex Chapman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98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Tote Collector Arms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371600"/>
            <a:ext cx="3962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Igus</a:t>
            </a:r>
            <a:r>
              <a:rPr lang="en-US" sz="2400" dirty="0" smtClean="0"/>
              <a:t> Bearings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1371600"/>
            <a:ext cx="5850683" cy="42247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4267200"/>
            <a:ext cx="3003086" cy="21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16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lhssvr02\Homedirs\Robotics Club\CAD Model 2015\CDR prep\Tote Collector Arms\Tote Collector Arm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0190"/>
            <a:ext cx="8181975" cy="49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6033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4131 Corporate Sponsors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400" i="1" dirty="0" smtClean="0"/>
              <a:t>THANK-YOU!</a:t>
            </a:r>
            <a:endParaRPr lang="en-US" sz="4400" i="1" dirty="0"/>
          </a:p>
        </p:txBody>
      </p:sp>
      <p:pic>
        <p:nvPicPr>
          <p:cNvPr id="2050" name="Picture 2" descr="I:\Robotics\Logos\OSPI%20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295400"/>
            <a:ext cx="1539875" cy="1539875"/>
          </a:xfrm>
          <a:prstGeom prst="rect">
            <a:avLst/>
          </a:prstGeom>
          <a:noFill/>
        </p:spPr>
      </p:pic>
      <p:pic>
        <p:nvPicPr>
          <p:cNvPr id="2051" name="Picture 3" descr="I:\Robotics\Logos\CBG.jpg"/>
          <p:cNvPicPr>
            <a:picLocks noChangeAspect="1" noChangeArrowheads="1"/>
          </p:cNvPicPr>
          <p:nvPr/>
        </p:nvPicPr>
        <p:blipFill>
          <a:blip r:embed="rId4" cstate="print"/>
          <a:srcRect r="7971"/>
          <a:stretch>
            <a:fillRect/>
          </a:stretch>
        </p:blipFill>
        <p:spPr bwMode="auto">
          <a:xfrm>
            <a:off x="520700" y="3047379"/>
            <a:ext cx="1612900" cy="944562"/>
          </a:xfrm>
          <a:prstGeom prst="rect">
            <a:avLst/>
          </a:prstGeom>
          <a:noFill/>
        </p:spPr>
      </p:pic>
      <p:pic>
        <p:nvPicPr>
          <p:cNvPr id="2052" name="Picture 4" descr="I:\Robotics\Logos\Image1794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7466" y="1143000"/>
            <a:ext cx="1560512" cy="552450"/>
          </a:xfrm>
          <a:prstGeom prst="rect">
            <a:avLst/>
          </a:prstGeom>
          <a:noFill/>
        </p:spPr>
      </p:pic>
      <p:pic>
        <p:nvPicPr>
          <p:cNvPr id="2053" name="Picture 5" descr="I:\Robotics\Logos\Image1895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399" y="5546725"/>
            <a:ext cx="2963331" cy="457200"/>
          </a:xfrm>
          <a:prstGeom prst="rect">
            <a:avLst/>
          </a:prstGeom>
          <a:noFill/>
        </p:spPr>
      </p:pic>
      <p:pic>
        <p:nvPicPr>
          <p:cNvPr id="2054" name="Picture 6" descr="I:\Robotics\Logos\Liberty Booster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1066800"/>
            <a:ext cx="2097088" cy="738175"/>
          </a:xfrm>
          <a:prstGeom prst="rect">
            <a:avLst/>
          </a:prstGeom>
          <a:noFill/>
        </p:spPr>
      </p:pic>
      <p:pic>
        <p:nvPicPr>
          <p:cNvPr id="2055" name="Picture 7" descr="I:\Robotics\Logos\K&amp;B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BFAFF"/>
              </a:clrFrom>
              <a:clrTo>
                <a:srgbClr val="FBFA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4724400"/>
            <a:ext cx="1990049" cy="441325"/>
          </a:xfrm>
          <a:prstGeom prst="rect">
            <a:avLst/>
          </a:prstGeom>
          <a:noFill/>
        </p:spPr>
      </p:pic>
      <p:pic>
        <p:nvPicPr>
          <p:cNvPr id="2056" name="Picture 8" descr="I:\Robotics\Logos\Arrow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1981200"/>
            <a:ext cx="1993900" cy="444500"/>
          </a:xfrm>
          <a:prstGeom prst="rect">
            <a:avLst/>
          </a:prstGeom>
          <a:noFill/>
        </p:spPr>
      </p:pic>
      <p:pic>
        <p:nvPicPr>
          <p:cNvPr id="1026" name="Picture 2" descr="http://www.greatlifeinsurancegroup.com/images/companies/statefarm-life-insuranc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2309" y="3137245"/>
            <a:ext cx="1150936" cy="114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plevalleywa.gov/Home/ShowImage?id=1020&amp;t=63522900243200000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1447800" cy="9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logs.microsoft.com/wp-content/uploads/2012/08/8867.Microsoft_5F00_Logo_2D00_for_2D00_screen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324" y="4419323"/>
            <a:ext cx="1929076" cy="70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://img.bedroomidea.us/medium/8/esterlin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://img.bedroomidea.us/medium/8/esterline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http://img.bedroomidea.us/medium/8/esterlin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98924" y="2148854"/>
            <a:ext cx="16192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tempact2020.org/wp-content/uploads/2014/08/boeing-logo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622" b="20069"/>
          <a:stretch/>
        </p:blipFill>
        <p:spPr bwMode="auto">
          <a:xfrm>
            <a:off x="3831549" y="5341776"/>
            <a:ext cx="1794911" cy="8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alascop.com/img/acbc200w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477000" y="5638800"/>
            <a:ext cx="1905000" cy="409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204341"/>
            <a:ext cx="796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Elevator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Austin </a:t>
            </a:r>
            <a:r>
              <a:rPr lang="en-US" dirty="0" err="1" smtClean="0">
                <a:solidFill>
                  <a:srgbClr val="00B050"/>
                </a:solidFill>
              </a:rPr>
              <a:t>Whiteley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44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143000"/>
            <a:ext cx="2877995" cy="3579812"/>
          </a:xfrm>
        </p:spPr>
      </p:pic>
      <p:sp>
        <p:nvSpPr>
          <p:cNvPr id="7" name="TextBox 6"/>
          <p:cNvSpPr txBox="1"/>
          <p:nvPr/>
        </p:nvSpPr>
        <p:spPr>
          <a:xfrm>
            <a:off x="4114800" y="1143000"/>
            <a:ext cx="169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Force of motors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6382262"/>
              </p:ext>
            </p:extLst>
          </p:nvPr>
        </p:nvGraphicFramePr>
        <p:xfrm>
          <a:off x="3505200" y="1512332"/>
          <a:ext cx="40640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/>
                <a:gridCol w="1333500"/>
                <a:gridCol w="1168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Motor Stall Torque(</a:t>
                      </a:r>
                      <a:r>
                        <a:rPr lang="en-US" sz="1100" u="none" strike="noStrike" dirty="0" err="1">
                          <a:effectLst/>
                        </a:rPr>
                        <a:t>ft</a:t>
                      </a:r>
                      <a:r>
                        <a:rPr lang="en-US" sz="1100" u="none" strike="noStrike" dirty="0">
                          <a:effectLst/>
                        </a:rPr>
                        <a:t>*</a:t>
                      </a:r>
                      <a:r>
                        <a:rPr lang="en-US" sz="1100" u="none" strike="noStrike" dirty="0" err="1">
                          <a:effectLst/>
                        </a:rPr>
                        <a:t>lb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radius of Sprocket(ft)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Force of motor(lb)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14800" y="236220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 of Chain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79692285"/>
              </p:ext>
            </p:extLst>
          </p:nvPr>
        </p:nvGraphicFramePr>
        <p:xfrm>
          <a:off x="3505200" y="2819400"/>
          <a:ext cx="42672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/>
                <a:gridCol w="1536700"/>
                <a:gridCol w="1168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Free spin Speed (RPS)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Inches of chain/Rotation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6.283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7.85375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5200" y="3733800"/>
            <a:ext cx="543000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89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204341"/>
            <a:ext cx="796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Autonomous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Ian Weiss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61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76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1176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470401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0480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944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528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40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240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70401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944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503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304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470401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480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944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23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999" y="330543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640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240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70401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80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944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40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470401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0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944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885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25 L 1.11111E-6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32222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222 3.33333E-6 L -0.32222 -0.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9" grpId="1" animBg="1"/>
      <p:bldP spid="9" grpId="2" animBg="1"/>
      <p:bldP spid="9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76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176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70401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0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94400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29601" y="6450227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562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25 L 3.33333E-6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32222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22 3.33333E-6 L 0.32222 -0.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22 -0.25 L 0.32222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22 3.33333E-6 L 0.64444 3.33333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64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4 3.33333E-6 L 0.64444 -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000" y="5029200"/>
            <a:ext cx="8026400" cy="5715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08000" y="342900"/>
            <a:ext cx="802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176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40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3657600"/>
            <a:ext cx="812800" cy="285750"/>
          </a:xfrm>
          <a:prstGeom prst="rect">
            <a:avLst/>
          </a:prstGeom>
          <a:solidFill>
            <a:srgbClr val="FFFF00"/>
          </a:solidFill>
          <a:ln w="38100">
            <a:solidFill>
              <a:srgbClr val="7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3943350"/>
            <a:ext cx="8128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6078752"/>
            <a:ext cx="1219200" cy="28575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30400" y="6078752"/>
            <a:ext cx="0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6200000">
            <a:off x="2959100" y="5967627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4381499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5905499" y="5983073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470401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0" y="64579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94400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80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34400" y="342900"/>
            <a:ext cx="0" cy="525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8140700" y="5975350"/>
            <a:ext cx="685800" cy="508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29601" y="6000750"/>
            <a:ext cx="508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08000" y="914400"/>
            <a:ext cx="2844800" cy="857250"/>
            <a:chOff x="381000" y="1219200"/>
            <a:chExt cx="2133600" cy="1143000"/>
          </a:xfrm>
        </p:grpSpPr>
        <p:sp>
          <p:nvSpPr>
            <p:cNvPr id="24" name="Rectangle 23"/>
            <p:cNvSpPr/>
            <p:nvPr/>
          </p:nvSpPr>
          <p:spPr>
            <a:xfrm>
              <a:off x="402624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9812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478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144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10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2000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43000" y="1600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676400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35776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689600" y="914400"/>
            <a:ext cx="2844800" cy="857250"/>
            <a:chOff x="4267200" y="1219200"/>
            <a:chExt cx="2133600" cy="1143000"/>
          </a:xfrm>
        </p:grpSpPr>
        <p:sp>
          <p:nvSpPr>
            <p:cNvPr id="34" name="Rectangle 33"/>
            <p:cNvSpPr/>
            <p:nvPr/>
          </p:nvSpPr>
          <p:spPr>
            <a:xfrm>
              <a:off x="58674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340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6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67200" y="1219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65024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24400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05400" y="1600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105400" y="1981200"/>
              <a:ext cx="533400" cy="381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38800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998176" y="1600200"/>
              <a:ext cx="381000" cy="7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08000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87168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524000" y="342900"/>
            <a:ext cx="965200" cy="5429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540000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019168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515232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994400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531232" y="342900"/>
            <a:ext cx="965200" cy="5429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547232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026400" y="342900"/>
            <a:ext cx="508000" cy="5715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16200000">
            <a:off x="4344773" y="429569"/>
            <a:ext cx="457200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554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25 L -0.31111 -0.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111 -0.25 L -0.31111 -0.48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1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38889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2.22222E-6 0.041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89 -3.33333E-6 L 0.01134 0.003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9" y="1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8889 -3.33333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11111E-6 0.045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9" grpId="2" animBg="1"/>
      <p:bldP spid="9" grpId="3" animBg="1"/>
      <p:bldP spid="70" grpId="0" animBg="1"/>
      <p:bldP spid="70" grpId="1" animBg="1"/>
      <p:bldP spid="70" grpId="2" animBg="1"/>
      <p:bldP spid="70" grpId="3" animBg="1"/>
      <p:bldP spid="70" grpId="4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4131 Individual Sponsors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4038600" cy="4983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0" dirty="0" smtClean="0"/>
              <a:t>Roy and Mary </a:t>
            </a:r>
            <a:r>
              <a:rPr lang="en-US" sz="3200" b="0" dirty="0" err="1" smtClean="0"/>
              <a:t>Thureson</a:t>
            </a:r>
            <a:endParaRPr lang="en-US" sz="3200" b="0" dirty="0" smtClean="0"/>
          </a:p>
          <a:p>
            <a:pPr marL="0" indent="0">
              <a:buNone/>
            </a:pPr>
            <a:r>
              <a:rPr lang="en-US" sz="3200" b="0" dirty="0" smtClean="0"/>
              <a:t>Bradley </a:t>
            </a:r>
            <a:r>
              <a:rPr lang="en-US" sz="3200" b="0" dirty="0"/>
              <a:t>and Nina </a:t>
            </a:r>
            <a:r>
              <a:rPr lang="en-US" sz="3200" b="0" dirty="0" err="1"/>
              <a:t>Egerstrom</a:t>
            </a:r>
            <a:endParaRPr lang="en-US" sz="3200" b="0" dirty="0"/>
          </a:p>
          <a:p>
            <a:pPr marL="0" indent="0">
              <a:buNone/>
            </a:pPr>
            <a:r>
              <a:rPr lang="en-US" sz="3200" b="0" dirty="0"/>
              <a:t>Randall and </a:t>
            </a:r>
            <a:r>
              <a:rPr lang="en-US" sz="3200" b="0" dirty="0" err="1"/>
              <a:t>Synneva</a:t>
            </a:r>
            <a:r>
              <a:rPr lang="en-US" sz="3200" b="0" dirty="0"/>
              <a:t> Wang</a:t>
            </a:r>
          </a:p>
          <a:p>
            <a:pPr marL="0" indent="0">
              <a:buNone/>
            </a:pPr>
            <a:r>
              <a:rPr lang="en-US" sz="3200" b="0" dirty="0"/>
              <a:t>Charles and Kathleen Hobart </a:t>
            </a:r>
            <a:endParaRPr lang="en-US" sz="3200" b="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67000" y="1828801"/>
            <a:ext cx="3657600" cy="2971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THANK-YOU!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4800" y="12954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3200" dirty="0"/>
              <a:t>Lorie and Evan Adolf</a:t>
            </a:r>
          </a:p>
          <a:p>
            <a:pPr algn="r"/>
            <a:r>
              <a:rPr lang="en-US" sz="3200" dirty="0" err="1"/>
              <a:t>Lennis</a:t>
            </a:r>
            <a:r>
              <a:rPr lang="en-US" sz="3200" dirty="0"/>
              <a:t> and Sandra Burt</a:t>
            </a:r>
          </a:p>
          <a:p>
            <a:pPr algn="r"/>
            <a:r>
              <a:rPr lang="en-US" sz="3200" dirty="0"/>
              <a:t>Phyllis and William Weiss</a:t>
            </a:r>
          </a:p>
          <a:p>
            <a:pPr algn="r"/>
            <a:r>
              <a:rPr lang="en-US" sz="3200" dirty="0" smtClean="0"/>
              <a:t>David </a:t>
            </a:r>
            <a:r>
              <a:rPr lang="en-US" sz="3200" dirty="0"/>
              <a:t>Smith</a:t>
            </a:r>
          </a:p>
          <a:p>
            <a:pPr algn="r"/>
            <a:r>
              <a:rPr lang="en-US" sz="3200" dirty="0"/>
              <a:t>John Smith</a:t>
            </a:r>
          </a:p>
          <a:p>
            <a:pPr algn="r"/>
            <a:r>
              <a:rPr lang="en-US" sz="3200" dirty="0"/>
              <a:t>Nancy Smith</a:t>
            </a:r>
          </a:p>
          <a:p>
            <a:pPr algn="r"/>
            <a:r>
              <a:rPr lang="en-US" sz="3200" dirty="0"/>
              <a:t>Mr. and Mrs. </a:t>
            </a:r>
            <a:r>
              <a:rPr lang="en-US" sz="3200" dirty="0" err="1" smtClean="0"/>
              <a:t>Whiteley</a:t>
            </a:r>
            <a:endParaRPr lang="en-US" sz="3200" dirty="0" smtClean="0"/>
          </a:p>
          <a:p>
            <a:pPr algn="r"/>
            <a:r>
              <a:rPr lang="en-US" sz="3200" dirty="0"/>
              <a:t>Dennis </a:t>
            </a:r>
            <a:r>
              <a:rPr lang="en-US" sz="3200" dirty="0" err="1" smtClean="0"/>
              <a:t>Garrity</a:t>
            </a:r>
            <a:endParaRPr lang="en-US" sz="3200" dirty="0" smtClean="0"/>
          </a:p>
          <a:p>
            <a:pPr algn="r"/>
            <a:r>
              <a:rPr lang="en-US" sz="3200" dirty="0"/>
              <a:t>Paul and Elise Mullen</a:t>
            </a:r>
          </a:p>
          <a:p>
            <a:pPr algn="r"/>
            <a:endParaRPr lang="en-US" sz="3200" dirty="0"/>
          </a:p>
          <a:p>
            <a:pPr algn="r"/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204341"/>
            <a:ext cx="796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Software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Ian Weiss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10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isian17\Downloads\Driver St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8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56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eisian17\Downloads\Dashboard Diagram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199"/>
            <a:ext cx="8762999" cy="677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22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Pit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Hayley Masterson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63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Design and Branding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Sydney </a:t>
            </a:r>
            <a:r>
              <a:rPr lang="en-US" dirty="0" err="1" smtClean="0">
                <a:solidFill>
                  <a:srgbClr val="00B050"/>
                </a:solidFill>
              </a:rPr>
              <a:t>Dybing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50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6592" y="288273"/>
            <a:ext cx="5230816" cy="2988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05" t="10049"/>
          <a:stretch/>
        </p:blipFill>
        <p:spPr>
          <a:xfrm>
            <a:off x="1956592" y="3352800"/>
            <a:ext cx="523081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7400" y="76200"/>
            <a:ext cx="6477000" cy="647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029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and Purpose</a:t>
            </a:r>
          </a:p>
          <a:p>
            <a:pPr>
              <a:tabLst>
                <a:tab pos="5033963" algn="l"/>
              </a:tabLst>
            </a:pPr>
            <a:r>
              <a:rPr lang="en-US" dirty="0" smtClean="0"/>
              <a:t>Presentation Items	Design Lead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Base 	Alex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Claw	</a:t>
            </a:r>
            <a:r>
              <a:rPr lang="en-US" dirty="0" err="1" smtClean="0"/>
              <a:t>Keelan</a:t>
            </a:r>
            <a:endParaRPr lang="en-US" dirty="0" smtClean="0"/>
          </a:p>
          <a:p>
            <a:pPr lvl="1">
              <a:tabLst>
                <a:tab pos="5486400" algn="l"/>
              </a:tabLst>
            </a:pPr>
            <a:r>
              <a:rPr lang="en-US" dirty="0" smtClean="0"/>
              <a:t>Conveyer	Alex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Control System	Austin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Arms	Sean &amp; Alex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Elevator	Austin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Autonomous</a:t>
            </a:r>
            <a:r>
              <a:rPr lang="en-US" smtClean="0"/>
              <a:t>	Ian</a:t>
            </a:r>
            <a:endParaRPr lang="en-US" dirty="0" smtClean="0"/>
          </a:p>
          <a:p>
            <a:pPr lvl="1">
              <a:tabLst>
                <a:tab pos="5486400" algn="l"/>
              </a:tabLst>
            </a:pPr>
            <a:r>
              <a:rPr lang="en-US" dirty="0" smtClean="0"/>
              <a:t>Software	Ian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Pit	Hayley</a:t>
            </a:r>
          </a:p>
          <a:p>
            <a:pPr lvl="1">
              <a:tabLst>
                <a:tab pos="5486400" algn="l"/>
              </a:tabLst>
            </a:pPr>
            <a:r>
              <a:rPr lang="en-US" dirty="0" smtClean="0"/>
              <a:t>Business Cards	Sydney</a:t>
            </a:r>
            <a:endParaRPr lang="en-US" dirty="0"/>
          </a:p>
          <a:p>
            <a:pPr>
              <a:buNone/>
            </a:pPr>
            <a:r>
              <a:rPr lang="en-US" dirty="0" smtClean="0"/>
              <a:t>Each topic is expected to be about 10 minutes long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CDR Purpose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Critical Design Review completion indicates that the design concept is sufficiently mature to warrant finalizing the design, ordering parts and assembling the device.</a:t>
            </a:r>
            <a:endParaRPr lang="en-US" dirty="0"/>
          </a:p>
          <a:p>
            <a:pPr lvl="1"/>
            <a:r>
              <a:rPr lang="en-US" dirty="0" smtClean="0"/>
              <a:t>Prototyping of the critical design features should indicate a strong probability that it will work as intended</a:t>
            </a:r>
          </a:p>
          <a:p>
            <a:pPr lvl="1"/>
            <a:r>
              <a:rPr lang="en-US" dirty="0" smtClean="0"/>
              <a:t>Electronic modeling should be sufficiently mature that a Bill of Materials can be developed to procure/manufacture parts against </a:t>
            </a:r>
          </a:p>
          <a:p>
            <a:pPr lvl="2"/>
            <a:r>
              <a:rPr lang="en-US" dirty="0" smtClean="0"/>
              <a:t>(including nuts and bolts, especially if they’re peculiar)</a:t>
            </a:r>
          </a:p>
          <a:p>
            <a:pPr lvl="1"/>
            <a:r>
              <a:rPr lang="en-US" dirty="0" smtClean="0"/>
              <a:t>Software concepts are defined and basic functions are working for all sensors, actuators and devices</a:t>
            </a:r>
          </a:p>
          <a:p>
            <a:pPr lvl="1"/>
            <a:r>
              <a:rPr lang="en-US" dirty="0" smtClean="0"/>
              <a:t>Preliminary analysis on weight and balance of the robot, power (electric and pneumatic) consumption and any potential cooling issues have been addressed</a:t>
            </a:r>
            <a:endParaRPr lang="en-US" dirty="0"/>
          </a:p>
          <a:p>
            <a:r>
              <a:rPr lang="en-US" dirty="0" smtClean="0"/>
              <a:t>Action items for issues that haven’t been addressed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Base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50"/>
                </a:solidFill>
              </a:rPr>
              <a:t>Alex Chapman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65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 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1523999"/>
            <a:ext cx="3962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4-Wheel Mechanum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Gearboxes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2x1 </a:t>
            </a:r>
            <a:r>
              <a:rPr lang="en-US" sz="2400" dirty="0" err="1" smtClean="0"/>
              <a:t>boxbeam</a:t>
            </a:r>
            <a:r>
              <a:rPr lang="en-US" sz="2400" dirty="0" smtClean="0"/>
              <a:t> structure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498" y="1371600"/>
            <a:ext cx="4498398" cy="3376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7800" y="3760772"/>
            <a:ext cx="3596168" cy="2805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4267200"/>
            <a:ext cx="3524816" cy="24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51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lhssvr02\Homedirs\Robotics Club\CAD Model 2015\CDR prep\Frame\Frame Pic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7707"/>
            <a:ext cx="10010776" cy="67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001000" y="0"/>
            <a:ext cx="13716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56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Claw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21791" y="6172200"/>
            <a:ext cx="64008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>
                <a:solidFill>
                  <a:srgbClr val="00B050"/>
                </a:solidFill>
              </a:rPr>
              <a:t>Keelan</a:t>
            </a:r>
            <a:r>
              <a:rPr lang="en-US" dirty="0" smtClean="0">
                <a:solidFill>
                  <a:srgbClr val="00B050"/>
                </a:solidFill>
              </a:rPr>
              <a:t> Masterson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80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448</Words>
  <Application>Microsoft Office PowerPoint</Application>
  <PresentationFormat>On-screen Show (4:3)</PresentationFormat>
  <Paragraphs>193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IRON PATRIOTS (4131)</vt:lpstr>
      <vt:lpstr>4131 Corporate Sponsors</vt:lpstr>
      <vt:lpstr>4131 Individual Sponsors</vt:lpstr>
      <vt:lpstr>Critical Design Review</vt:lpstr>
      <vt:lpstr>CDR Purpose</vt:lpstr>
      <vt:lpstr>Slide 6</vt:lpstr>
      <vt:lpstr>Drive Base</vt:lpstr>
      <vt:lpstr>Slide 8</vt:lpstr>
      <vt:lpstr>Slide 9</vt:lpstr>
      <vt:lpstr>Slide 10</vt:lpstr>
      <vt:lpstr>Slide 11</vt:lpstr>
      <vt:lpstr>Conveyor Assembly</vt:lpstr>
      <vt:lpstr>Slide 13</vt:lpstr>
      <vt:lpstr>Slide 14</vt:lpstr>
      <vt:lpstr>Control System</vt:lpstr>
      <vt:lpstr>Position On the bot</vt:lpstr>
      <vt:lpstr>Slide 17</vt:lpstr>
      <vt:lpstr>Tote Collector Arms</vt:lpstr>
      <vt:lpstr>Slide 19</vt:lpstr>
      <vt:lpstr>Slide 20</vt:lpstr>
      <vt:lpstr>Elevator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PATRIOTS (4131)</dc:title>
  <dc:creator>chappelled</dc:creator>
  <cp:lastModifiedBy>Windows User</cp:lastModifiedBy>
  <cp:revision>34</cp:revision>
  <cp:lastPrinted>2015-01-28T02:00:21Z</cp:lastPrinted>
  <dcterms:created xsi:type="dcterms:W3CDTF">2015-01-25T17:06:53Z</dcterms:created>
  <dcterms:modified xsi:type="dcterms:W3CDTF">2015-01-28T04:19:18Z</dcterms:modified>
</cp:coreProperties>
</file>